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2" r:id="rId5"/>
    <p:sldId id="261" r:id="rId6"/>
    <p:sldId id="283" r:id="rId7"/>
    <p:sldId id="265" r:id="rId8"/>
    <p:sldId id="260" r:id="rId9"/>
    <p:sldId id="284" r:id="rId10"/>
    <p:sldId id="287" r:id="rId11"/>
    <p:sldId id="285" r:id="rId12"/>
    <p:sldId id="292" r:id="rId13"/>
    <p:sldId id="286" r:id="rId14"/>
    <p:sldId id="278" r:id="rId15"/>
    <p:sldId id="263" r:id="rId16"/>
    <p:sldId id="290" r:id="rId17"/>
    <p:sldId id="269" r:id="rId18"/>
    <p:sldId id="273" r:id="rId19"/>
    <p:sldId id="291" r:id="rId20"/>
    <p:sldId id="288" r:id="rId21"/>
    <p:sldId id="276" r:id="rId22"/>
    <p:sldId id="268" r:id="rId23"/>
    <p:sldId id="289" r:id="rId24"/>
    <p:sldId id="266" r:id="rId25"/>
    <p:sldId id="267" r:id="rId26"/>
    <p:sldId id="271" r:id="rId27"/>
    <p:sldId id="27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713" autoAdjust="0"/>
  </p:normalViewPr>
  <p:slideViewPr>
    <p:cSldViewPr>
      <p:cViewPr varScale="1">
        <p:scale>
          <a:sx n="86" d="100"/>
          <a:sy n="86" d="100"/>
        </p:scale>
        <p:origin x="-13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9064A-A537-4D22-84FA-A25C6A0545AB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B6FB-F3C5-4E3C-948A-DC0EE29544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635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9064A-A537-4D22-84FA-A25C6A0545AB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B6FB-F3C5-4E3C-948A-DC0EE29544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8202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9064A-A537-4D22-84FA-A25C6A0545AB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B6FB-F3C5-4E3C-948A-DC0EE29544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1343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9064A-A537-4D22-84FA-A25C6A0545AB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B6FB-F3C5-4E3C-948A-DC0EE29544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2596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9064A-A537-4D22-84FA-A25C6A0545AB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B6FB-F3C5-4E3C-948A-DC0EE29544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13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9064A-A537-4D22-84FA-A25C6A0545AB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B6FB-F3C5-4E3C-948A-DC0EE29544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9844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9064A-A537-4D22-84FA-A25C6A0545AB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B6FB-F3C5-4E3C-948A-DC0EE29544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2301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9064A-A537-4D22-84FA-A25C6A0545AB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B6FB-F3C5-4E3C-948A-DC0EE29544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8252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9064A-A537-4D22-84FA-A25C6A0545AB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B6FB-F3C5-4E3C-948A-DC0EE29544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28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9064A-A537-4D22-84FA-A25C6A0545AB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B6FB-F3C5-4E3C-948A-DC0EE29544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8804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9064A-A537-4D22-84FA-A25C6A0545AB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B6FB-F3C5-4E3C-948A-DC0EE29544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4247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9064A-A537-4D22-84FA-A25C6A0545AB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DB6FB-F3C5-4E3C-948A-DC0EE29544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274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8.jpeg"/><Relationship Id="rId7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4694" y="0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2910" y="1142984"/>
            <a:ext cx="5159809" cy="4178644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Информационно-познавательный краткосрочный проект в группе «Почемучки»</a:t>
            </a:r>
          </a:p>
          <a:p>
            <a:pPr algn="ctr">
              <a:lnSpc>
                <a:spcPct val="115000"/>
              </a:lnSpc>
              <a:spcAft>
                <a:spcPts val="750"/>
              </a:spcAft>
            </a:pPr>
            <a:r>
              <a:rPr lang="ru-RU" sz="3600" b="1" kern="1800" cap="all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G_Cooper"/>
                <a:ea typeface="Calibri"/>
                <a:cs typeface="Arial"/>
              </a:rPr>
              <a:t>«</a:t>
            </a:r>
            <a:r>
              <a:rPr lang="ru-RU" sz="3600" b="1" cap="all" dirty="0" smtClean="0">
                <a:solidFill>
                  <a:schemeClr val="accent1">
                    <a:lumMod val="75000"/>
                  </a:schemeClr>
                </a:solidFill>
              </a:rPr>
              <a:t>По сугробам, напрямик идет веселый снеговик!</a:t>
            </a:r>
            <a:r>
              <a:rPr lang="ru-RU" sz="3600" b="1" kern="1800" cap="all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G_Cooper"/>
                <a:ea typeface="Calibri"/>
                <a:cs typeface="Arial"/>
              </a:rPr>
              <a:t>»</a:t>
            </a:r>
            <a:endParaRPr lang="ru-RU" sz="3600" b="1" kern="1800" cap="all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_Cooper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117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500166" y="214290"/>
            <a:ext cx="450059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Актуальность проекта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14282" y="857232"/>
            <a:ext cx="578647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18 января отмечается Международный день Снеговика. В России день Снеговика празднуется 28 февраля. Снеговик (Снежная баба) – простая снежная скульптура, создаваемая из снега зимой. Лепка снеговиков – детская зимняя игра, дошедшая до нас с древних времен. Наделяя снежную скульптуру самыми добрыми чертами характера, каждый ребенок в душе мечтает, что его герой оживет. Праздник, посвященный Международному дню Снеговика, поможет осуществить эту мечту и подарит детям радость общения с одним из любимых сказочных персонажей!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3074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467962"/>
            <a:ext cx="9320072" cy="73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5A202F6-7674-4FCC-813D-B6CD2EE32E2D}"/>
              </a:ext>
            </a:extLst>
          </p:cNvPr>
          <p:cNvSpPr/>
          <p:nvPr/>
        </p:nvSpPr>
        <p:spPr>
          <a:xfrm>
            <a:off x="214282" y="0"/>
            <a:ext cx="692948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Цель проекта:</a:t>
            </a:r>
            <a:endParaRPr lang="ru-RU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Расширение знаний детей о снеговике, истории его появления. Закрепление знаний о традициях Руси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4282" y="1928802"/>
            <a:ext cx="642942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Задачи проекта: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Задачи приоритетной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образовательной области: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«Познавательное развитие»: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1) Познакомить детей с историей образа снеговика.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2) Углубить и систематизировать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знания о живой и неживой природе;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3) Формировать представления об окружающем мире природы в зимнее время.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372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1340768"/>
            <a:ext cx="4572000" cy="3906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214290"/>
            <a:ext cx="8715404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Задачи образовательных областей в интеграции: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«Художественно-эстетическое развитие»: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1) Развивать творческую активность детей;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2) Формировать умение создавать образ снеговика различными способами.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«Социально-коммуникативное развитие»: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1) Содействовать формированию сотрудничества в детско-родительских отношениях.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2) Формировать эмоционально-ценностное отношение к окружающему миру;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«Речевое развитие»: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1) Активизировать словарь детей: снегопад, снежки, снежный ком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2) Развивать речь, мышление, любознательность, наблюдательность;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«Физическое развитие»: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1) Укреплять здоровье детей;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2) Прививать навыки здорового образа жизни;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3) Развивать мелкую моторику.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9927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158" y="142852"/>
            <a:ext cx="685804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Краткосрочный: 1 неделя. Сроки проведения: 17-24 января 2022 года</a:t>
            </a:r>
          </a:p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Групповой</a:t>
            </a:r>
          </a:p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Доминирующая в проекте образовательная область: социально-коммуникативное развитие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57158" y="2928934"/>
            <a:ext cx="585791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Продукты проекта: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Выставка рисунков и  поделок «Снеговик»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Выставка книг на зимнюю тему, про снеговиков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Лепка снеговиков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на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участке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7126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357158" y="571480"/>
            <a:ext cx="585791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Ожидаемый результат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Формирование представлений детей о снеговике;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Развитие творческих способностей дошкольников в ходе совместной практической деятельности детей с педагогом и родителями.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Формирование интереса у родителей к жизни ДОУ.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11DBB54-5386-4AF0-A4A4-2F3B24EFE0D0}"/>
              </a:ext>
            </a:extLst>
          </p:cNvPr>
          <p:cNvSpPr/>
          <p:nvPr/>
        </p:nvSpPr>
        <p:spPr>
          <a:xfrm>
            <a:off x="500034" y="857232"/>
            <a:ext cx="616019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G_Cooper"/>
                <a:ea typeface="Times New Roman" panose="02020603050405020304" pitchFamily="18" charset="0"/>
              </a:rPr>
              <a:t>ЭТАПЫ ПРОЕКТА</a:t>
            </a:r>
          </a:p>
          <a:p>
            <a:endParaRPr lang="ru-RU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1 этап – Подготовительный.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Задачи: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Обозначить цель и задачи проекта.</a:t>
            </a:r>
          </a:p>
          <a:p>
            <a:pPr lvl="0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Подобрать информационный материал по теме проекта.</a:t>
            </a:r>
          </a:p>
          <a:p>
            <a:pPr lvl="0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Подобрать видео- и аудиоматериал, книги и иллюстрации.</a:t>
            </a:r>
          </a:p>
          <a:p>
            <a:pPr lvl="0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Привлечь родителей воспитанников к сотрудничеству с ДОУ.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endParaRPr lang="ru-RU" dirty="0">
              <a:solidFill>
                <a:schemeClr val="accent1">
                  <a:lumMod val="75000"/>
                </a:schemeClr>
              </a:solidFill>
              <a:latin typeface="AG_Cooper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6482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4694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620688"/>
            <a:ext cx="5544616" cy="591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Второй этап – основной.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Задачи: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Создать развивающую среду по теме проекта.</a:t>
            </a:r>
          </a:p>
          <a:p>
            <a:pPr lvl="0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Оформить выставку книг о зиме, снеговиках;</a:t>
            </a:r>
          </a:p>
          <a:p>
            <a:pPr lvl="0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Подобрать дидактические, настольно-печатные игры, логические материалы.</a:t>
            </a:r>
          </a:p>
          <a:p>
            <a:pPr lvl="0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Реализация основных видов деятельности по направлениям проекта.</a:t>
            </a: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G_Cooper"/>
              </a:rPr>
              <a:t> </a:t>
            </a:r>
          </a:p>
          <a:p>
            <a:pPr algn="ctr">
              <a:lnSpc>
                <a:spcPts val="1575"/>
              </a:lnSpc>
              <a:spcBef>
                <a:spcPts val="1125"/>
              </a:spcBef>
              <a:spcAft>
                <a:spcPts val="1125"/>
              </a:spcAft>
            </a:pP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959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4694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500034" y="500042"/>
            <a:ext cx="607223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Третий этап – итоговый (заключительный).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Задачи: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Соотнесение поставленных и прогнозируемых результатов с полученными; обобщение материалов проекта; сбор и обработка методических и практических материалов.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Представление презентации по проекту.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Размещение информации на сайт ДОУ.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4694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85918" y="428604"/>
            <a:ext cx="5707158" cy="825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750"/>
              </a:spcBef>
              <a:spcAft>
                <a:spcPts val="150"/>
              </a:spcAft>
            </a:pP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/>
                <a:cs typeface="Times New Roman"/>
              </a:rPr>
              <a:t>Реализация </a:t>
            </a: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Times New Roman"/>
                <a:cs typeface="Times New Roman"/>
              </a:rPr>
              <a:t>проекта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effectLst/>
              <a:ea typeface="Times New Roman"/>
              <a:cs typeface="Times New Roman"/>
            </a:endParaRPr>
          </a:p>
        </p:txBody>
      </p:sp>
      <p:pic>
        <p:nvPicPr>
          <p:cNvPr id="46082" name="Picture 2" descr="C:\Users\Андрей\Desktop\Новая папка (2)\IMG_20220120_094309.jpg"/>
          <p:cNvPicPr>
            <a:picLocks noChangeAspect="1" noChangeArrowheads="1"/>
          </p:cNvPicPr>
          <p:nvPr/>
        </p:nvPicPr>
        <p:blipFill>
          <a:blip r:embed="rId3" cstate="print"/>
          <a:srcRect t="14760" b="20664"/>
          <a:stretch>
            <a:fillRect/>
          </a:stretch>
        </p:blipFill>
        <p:spPr bwMode="auto">
          <a:xfrm>
            <a:off x="2285984" y="1357298"/>
            <a:ext cx="3214710" cy="1556950"/>
          </a:xfrm>
          <a:prstGeom prst="rect">
            <a:avLst/>
          </a:prstGeom>
          <a:noFill/>
        </p:spPr>
      </p:pic>
      <p:pic>
        <p:nvPicPr>
          <p:cNvPr id="46083" name="Picture 3" descr="C:\Users\Андрей\Desktop\Новая папка (2)\9733cb12-14cc-491b-9e31-e8b368bc865f.jpg"/>
          <p:cNvPicPr>
            <a:picLocks noChangeAspect="1" noChangeArrowheads="1"/>
          </p:cNvPicPr>
          <p:nvPr/>
        </p:nvPicPr>
        <p:blipFill>
          <a:blip r:embed="rId4"/>
          <a:srcRect t="8741" b="9440"/>
          <a:stretch>
            <a:fillRect/>
          </a:stretch>
        </p:blipFill>
        <p:spPr bwMode="auto">
          <a:xfrm>
            <a:off x="6643702" y="3643314"/>
            <a:ext cx="1915419" cy="2786082"/>
          </a:xfrm>
          <a:prstGeom prst="rect">
            <a:avLst/>
          </a:prstGeom>
          <a:noFill/>
        </p:spPr>
      </p:pic>
      <p:pic>
        <p:nvPicPr>
          <p:cNvPr id="46084" name="Picture 4" descr="C:\Users\Андрей\Desktop\Новая папка (2)\f416b093-ad40-4969-a84e-08ad20715383.jpg"/>
          <p:cNvPicPr>
            <a:picLocks noChangeAspect="1" noChangeArrowheads="1"/>
          </p:cNvPicPr>
          <p:nvPr/>
        </p:nvPicPr>
        <p:blipFill>
          <a:blip r:embed="rId5"/>
          <a:srcRect t="30220" b="5310"/>
          <a:stretch>
            <a:fillRect/>
          </a:stretch>
        </p:blipFill>
        <p:spPr bwMode="auto">
          <a:xfrm>
            <a:off x="2071670" y="5072074"/>
            <a:ext cx="4333852" cy="1571636"/>
          </a:xfrm>
          <a:prstGeom prst="rect">
            <a:avLst/>
          </a:prstGeom>
          <a:noFill/>
        </p:spPr>
      </p:pic>
      <p:pic>
        <p:nvPicPr>
          <p:cNvPr id="46085" name="Picture 5" descr="C:\Users\Андрей\Desktop\Новая папка (2)\1b80d6a8-ed28-4c0f-a4a0-c159020c279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2500306"/>
            <a:ext cx="1765635" cy="3143272"/>
          </a:xfrm>
          <a:prstGeom prst="rect">
            <a:avLst/>
          </a:prstGeom>
          <a:noFill/>
        </p:spPr>
      </p:pic>
      <p:pic>
        <p:nvPicPr>
          <p:cNvPr id="46086" name="Picture 6" descr="C:\Users\Андрей\Desktop\Новая папка (2)\acf2483f-df94-4e1e-bb16-662b0bfe479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3108" y="3071810"/>
            <a:ext cx="3286148" cy="1848458"/>
          </a:xfrm>
          <a:prstGeom prst="rect">
            <a:avLst/>
          </a:prstGeom>
          <a:noFill/>
        </p:spPr>
      </p:pic>
      <p:pic>
        <p:nvPicPr>
          <p:cNvPr id="46088" name="Picture 8" descr="C:\Users\Андрей\Desktop\проект\IMG_20220128_104833.jpg"/>
          <p:cNvPicPr>
            <a:picLocks noChangeAspect="1" noChangeArrowheads="1"/>
          </p:cNvPicPr>
          <p:nvPr/>
        </p:nvPicPr>
        <p:blipFill>
          <a:blip r:embed="rId8" cstate="print"/>
          <a:srcRect l="12336"/>
          <a:stretch>
            <a:fillRect/>
          </a:stretch>
        </p:blipFill>
        <p:spPr bwMode="auto">
          <a:xfrm>
            <a:off x="6000760" y="1285860"/>
            <a:ext cx="2538394" cy="2171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7158" y="357166"/>
            <a:ext cx="56436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Беседы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с детьми </a:t>
            </a: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«Что такое Снеговик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»,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Как лепить Снеговика?»,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Аксессуары Снеговиков»,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Снеговики со всего мира»,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День Снеговика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9938" name="Picture 2" descr="C:\Users\Андрей\Desktop\Новая папка (2)\1bf5a41b-1bfc-49e5-a761-ad74e8fb0421.jpg"/>
          <p:cNvPicPr>
            <a:picLocks noChangeAspect="1" noChangeArrowheads="1"/>
          </p:cNvPicPr>
          <p:nvPr/>
        </p:nvPicPr>
        <p:blipFill>
          <a:blip r:embed="rId3"/>
          <a:srcRect t="19124" b="11553"/>
          <a:stretch>
            <a:fillRect/>
          </a:stretch>
        </p:blipFill>
        <p:spPr bwMode="auto">
          <a:xfrm>
            <a:off x="3786182" y="3214686"/>
            <a:ext cx="2492533" cy="3071834"/>
          </a:xfrm>
          <a:prstGeom prst="rect">
            <a:avLst/>
          </a:prstGeom>
          <a:noFill/>
        </p:spPr>
      </p:pic>
      <p:pic>
        <p:nvPicPr>
          <p:cNvPr id="6" name="Picture 2" descr="C:\Users\Андрей\Desktop\Новая папка (2)\IMG_20220118_090732.jpg"/>
          <p:cNvPicPr>
            <a:picLocks noChangeAspect="1" noChangeArrowheads="1"/>
          </p:cNvPicPr>
          <p:nvPr/>
        </p:nvPicPr>
        <p:blipFill>
          <a:blip r:embed="rId4" cstate="print"/>
          <a:srcRect t="12179" b="14749"/>
          <a:stretch>
            <a:fillRect/>
          </a:stretch>
        </p:blipFill>
        <p:spPr bwMode="auto">
          <a:xfrm>
            <a:off x="500034" y="3214686"/>
            <a:ext cx="3152866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058" name="Picture 2" descr="C:\Users\Андрей\Desktop\Снеговик\проект снеговик\ПРОЕКТ СНЕГОВИК\картинки книжек про снеговиков\сайт самое важное СНЕГОВИК 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785794"/>
            <a:ext cx="2302159" cy="302418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85984" y="214290"/>
            <a:ext cx="4549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Чтение книг о снеговике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5060" name="Picture 4" descr="C:\Users\Андрей\Desktop\Снеговик\проект снеговик\ПРОЕКТ СНЕГОВИК\картинки книжек про снеговиков\35c5d92ec8ec5be9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000504"/>
            <a:ext cx="2143140" cy="2679701"/>
          </a:xfrm>
          <a:prstGeom prst="rect">
            <a:avLst/>
          </a:prstGeom>
          <a:noFill/>
        </p:spPr>
      </p:pic>
      <p:pic>
        <p:nvPicPr>
          <p:cNvPr id="45063" name="Picture 7" descr="C:\Users\Андрей\Desktop\Снеговик\проект снеговик\книги про снеговика\барто\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2" y="785794"/>
            <a:ext cx="2240604" cy="3041648"/>
          </a:xfrm>
          <a:prstGeom prst="rect">
            <a:avLst/>
          </a:prstGeom>
          <a:noFill/>
        </p:spPr>
      </p:pic>
      <p:pic>
        <p:nvPicPr>
          <p:cNvPr id="45062" name="Picture 6" descr="C:\Users\Андрей\Desktop\Снеговик\проект снеговик\ПРОЕКТ СНЕГОВИК\картинки книжек про снеговиков\10187668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3571876"/>
            <a:ext cx="2005026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0034" y="571480"/>
            <a:ext cx="57864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Прослушивание песен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о  снеговиках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«Марш веселых снеговиков»,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Мы катаем снежный ком»,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Жил веселый, смешной снеговик»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1" descr="C:\Users\Андрей\Desktop\проект\f46cc11e-9cc0-4da2-b3dc-52a556f54871.jpg"/>
          <p:cNvPicPr>
            <a:picLocks noChangeAspect="1" noChangeArrowheads="1"/>
          </p:cNvPicPr>
          <p:nvPr/>
        </p:nvPicPr>
        <p:blipFill>
          <a:blip r:embed="rId3"/>
          <a:srcRect b="10776"/>
          <a:stretch>
            <a:fillRect/>
          </a:stretch>
        </p:blipFill>
        <p:spPr bwMode="auto">
          <a:xfrm>
            <a:off x="2214546" y="2786057"/>
            <a:ext cx="2428892" cy="3852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43042" y="214290"/>
            <a:ext cx="5976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a typeface="Calibri"/>
                <a:cs typeface="Times New Roman"/>
              </a:rPr>
              <a:t>Проведение НОД по теме проекта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11265" name="Picture 1" descr="C:\Users\Андрей\Desktop\Новая папка (2)\629b9635-794f-4749-996d-9bf104185de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785794"/>
            <a:ext cx="3786214" cy="2536467"/>
          </a:xfrm>
          <a:prstGeom prst="rect">
            <a:avLst/>
          </a:prstGeom>
          <a:noFill/>
        </p:spPr>
      </p:pic>
      <p:pic>
        <p:nvPicPr>
          <p:cNvPr id="8" name="Picture 3" descr="C:\Users\Андрей\Desktop\проект\260dfe3d-04a9-42f0-8613-f95a35b22a4e.jpg"/>
          <p:cNvPicPr>
            <a:picLocks noChangeAspect="1" noChangeArrowheads="1"/>
          </p:cNvPicPr>
          <p:nvPr/>
        </p:nvPicPr>
        <p:blipFill>
          <a:blip r:embed="rId4"/>
          <a:srcRect l="27295" r="12646" b="5508"/>
          <a:stretch>
            <a:fillRect/>
          </a:stretch>
        </p:blipFill>
        <p:spPr bwMode="auto">
          <a:xfrm>
            <a:off x="5429256" y="4500570"/>
            <a:ext cx="2857520" cy="2072275"/>
          </a:xfrm>
          <a:prstGeom prst="rect">
            <a:avLst/>
          </a:prstGeom>
          <a:noFill/>
        </p:spPr>
      </p:pic>
      <p:pic>
        <p:nvPicPr>
          <p:cNvPr id="9" name="Picture 2" descr="C:\Users\Андрей\Desktop\проект\d49d9828-27c5-44ed-a651-4ec40ffee71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3714752"/>
            <a:ext cx="3714776" cy="2776794"/>
          </a:xfrm>
          <a:prstGeom prst="rect">
            <a:avLst/>
          </a:prstGeom>
          <a:noFill/>
        </p:spPr>
      </p:pic>
      <p:pic>
        <p:nvPicPr>
          <p:cNvPr id="10" name="Picture 3" descr="C:\Users\Андрей\Desktop\Новая папка (2)\IMG_20220118_1011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0694" y="714356"/>
            <a:ext cx="2678925" cy="3571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15929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Андрей\Desktop\проект\6ef65383-367c-4885-b2e8-7396c550374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929066"/>
            <a:ext cx="3500462" cy="2615091"/>
          </a:xfrm>
          <a:prstGeom prst="rect">
            <a:avLst/>
          </a:prstGeom>
          <a:noFill/>
        </p:spPr>
      </p:pic>
      <p:pic>
        <p:nvPicPr>
          <p:cNvPr id="8" name="Picture 3" descr="C:\Users\Андрей\Desktop\Новая папка (2)\IMG_20220118_1106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214290"/>
            <a:ext cx="2714644" cy="3619525"/>
          </a:xfrm>
          <a:prstGeom prst="rect">
            <a:avLst/>
          </a:prstGeom>
          <a:noFill/>
        </p:spPr>
      </p:pic>
      <p:pic>
        <p:nvPicPr>
          <p:cNvPr id="9" name="Picture 4" descr="C:\Users\Андрей\Desktop\Новая папка (2)\IMG_20220118_1012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2928934"/>
            <a:ext cx="2732504" cy="3643338"/>
          </a:xfrm>
          <a:prstGeom prst="rect">
            <a:avLst/>
          </a:prstGeom>
          <a:noFill/>
        </p:spPr>
      </p:pic>
      <p:pic>
        <p:nvPicPr>
          <p:cNvPr id="17412" name="Picture 4" descr="C:\Users\Андрей\Desktop\проект\IMG_20220128_1026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285728"/>
            <a:ext cx="3286148" cy="24646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75196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Андрей\Desktop\проект\3ce594f0-3d72-4128-a271-25c062f0e89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14290"/>
            <a:ext cx="3805230" cy="2846490"/>
          </a:xfrm>
          <a:prstGeom prst="rect">
            <a:avLst/>
          </a:prstGeom>
          <a:noFill/>
        </p:spPr>
      </p:pic>
      <p:pic>
        <p:nvPicPr>
          <p:cNvPr id="41989" name="Picture 5" descr="C:\Users\Андрей\Desktop\проект\8c5e8c33-7934-4015-83b9-9040d5eccc2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285728"/>
            <a:ext cx="3724475" cy="2786082"/>
          </a:xfrm>
          <a:prstGeom prst="rect">
            <a:avLst/>
          </a:prstGeom>
          <a:noFill/>
        </p:spPr>
      </p:pic>
      <p:pic>
        <p:nvPicPr>
          <p:cNvPr id="41990" name="Picture 6" descr="C:\Users\Андрей\Desktop\проект\7476efe6-173f-4fff-a4f9-bddcb9b9fcb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3357562"/>
            <a:ext cx="3819974" cy="2857520"/>
          </a:xfrm>
          <a:prstGeom prst="rect">
            <a:avLst/>
          </a:prstGeom>
          <a:noFill/>
        </p:spPr>
      </p:pic>
      <p:pic>
        <p:nvPicPr>
          <p:cNvPr id="41991" name="Picture 7" descr="C:\Users\Андрей\Desktop\проект\ae07b22e-5679-4ebf-be04-87ba3156fba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2" y="3357562"/>
            <a:ext cx="3724475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4694" y="-29050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28662" y="285728"/>
            <a:ext cx="6912768" cy="555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Рисование «Снеговик»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AG_Cooper"/>
              <a:ea typeface="Calibri"/>
              <a:cs typeface="Times New Roman"/>
            </a:endParaRPr>
          </a:p>
        </p:txBody>
      </p:sp>
      <p:pic>
        <p:nvPicPr>
          <p:cNvPr id="16385" name="Picture 1" descr="C:\Users\Андрей\Desktop\Новая папка (2)\IMG_20220120_094309.jpg"/>
          <p:cNvPicPr>
            <a:picLocks noChangeAspect="1" noChangeArrowheads="1"/>
          </p:cNvPicPr>
          <p:nvPr/>
        </p:nvPicPr>
        <p:blipFill>
          <a:blip r:embed="rId3" cstate="print"/>
          <a:srcRect t="17713" b="20293"/>
          <a:stretch>
            <a:fillRect/>
          </a:stretch>
        </p:blipFill>
        <p:spPr bwMode="auto">
          <a:xfrm>
            <a:off x="428596" y="1285860"/>
            <a:ext cx="8143190" cy="37862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24064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28662" y="214290"/>
            <a:ext cx="7200800" cy="893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AG_Cooper"/>
                <a:ea typeface="Times New Roman"/>
                <a:cs typeface="Times New Roman"/>
              </a:rPr>
              <a:t>Лепка снеговиков из пластилина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AG_Cooper"/>
              <a:ea typeface="Calibri"/>
              <a:cs typeface="Times New Roman"/>
            </a:endParaRPr>
          </a:p>
          <a:p>
            <a:pPr algn="just">
              <a:lnSpc>
                <a:spcPts val="1575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effectLst/>
                <a:latin typeface="AG_Cooper"/>
                <a:ea typeface="Times New Roman"/>
                <a:cs typeface="Times New Roman"/>
              </a:rPr>
              <a:t> 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G_Cooper"/>
              <a:ea typeface="Calibri"/>
              <a:cs typeface="Times New Roman"/>
            </a:endParaRPr>
          </a:p>
        </p:txBody>
      </p:sp>
      <p:pic>
        <p:nvPicPr>
          <p:cNvPr id="14338" name="Picture 2" descr="C:\Users\Андрей\Desktop\Новая папка (2)\99d27088-b514-42b4-a192-95c3426cd919.jpg"/>
          <p:cNvPicPr>
            <a:picLocks noChangeAspect="1" noChangeArrowheads="1"/>
          </p:cNvPicPr>
          <p:nvPr/>
        </p:nvPicPr>
        <p:blipFill>
          <a:blip r:embed="rId3"/>
          <a:srcRect l="16725" r="4877"/>
          <a:stretch>
            <a:fillRect/>
          </a:stretch>
        </p:blipFill>
        <p:spPr bwMode="auto">
          <a:xfrm>
            <a:off x="785786" y="928670"/>
            <a:ext cx="3786214" cy="2716588"/>
          </a:xfrm>
          <a:prstGeom prst="rect">
            <a:avLst/>
          </a:prstGeom>
          <a:noFill/>
        </p:spPr>
      </p:pic>
      <p:pic>
        <p:nvPicPr>
          <p:cNvPr id="14339" name="Picture 3" descr="C:\Users\Андрей\Desktop\Новая папка (2)\eef2ab01-9988-44c8-b3e7-85d239787ff3.jpg"/>
          <p:cNvPicPr>
            <a:picLocks noChangeAspect="1" noChangeArrowheads="1"/>
          </p:cNvPicPr>
          <p:nvPr/>
        </p:nvPicPr>
        <p:blipFill>
          <a:blip r:embed="rId4"/>
          <a:srcRect l="3715" r="22910"/>
          <a:stretch>
            <a:fillRect/>
          </a:stretch>
        </p:blipFill>
        <p:spPr bwMode="auto">
          <a:xfrm>
            <a:off x="5572132" y="3786190"/>
            <a:ext cx="3168360" cy="2428892"/>
          </a:xfrm>
          <a:prstGeom prst="rect">
            <a:avLst/>
          </a:prstGeom>
          <a:noFill/>
        </p:spPr>
      </p:pic>
      <p:pic>
        <p:nvPicPr>
          <p:cNvPr id="14340" name="Picture 4" descr="C:\Users\Андрей\Desktop\Новая папка (2)\f416b093-ad40-4969-a84e-08ad20715383.jpg"/>
          <p:cNvPicPr>
            <a:picLocks noChangeAspect="1" noChangeArrowheads="1"/>
          </p:cNvPicPr>
          <p:nvPr/>
        </p:nvPicPr>
        <p:blipFill>
          <a:blip r:embed="rId5"/>
          <a:srcRect t="35375"/>
          <a:stretch>
            <a:fillRect/>
          </a:stretch>
        </p:blipFill>
        <p:spPr bwMode="auto">
          <a:xfrm>
            <a:off x="571472" y="4286256"/>
            <a:ext cx="4667176" cy="16965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54965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034" name="Picture 2" descr="C:\Users\Андрей\Desktop\Новая папка (2)\acf2483f-df94-4e1e-bb16-662b0bfe47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714488"/>
            <a:ext cx="7477124" cy="420588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85918" y="571480"/>
            <a:ext cx="53111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Аппликация «Друзья Снеговика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Андрей\Desktop\проект\b8d1b8df-92e9-443e-8782-c72bedca7d76.jpg"/>
          <p:cNvPicPr>
            <a:picLocks noChangeAspect="1" noChangeArrowheads="1"/>
          </p:cNvPicPr>
          <p:nvPr/>
        </p:nvPicPr>
        <p:blipFill>
          <a:blip r:embed="rId3"/>
          <a:srcRect t="7660" r="18723" b="19574"/>
          <a:stretch>
            <a:fillRect/>
          </a:stretch>
        </p:blipFill>
        <p:spPr bwMode="auto">
          <a:xfrm>
            <a:off x="3143240" y="1785926"/>
            <a:ext cx="2872561" cy="34290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428992" y="357166"/>
            <a:ext cx="1646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Прогулки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66" name="Picture 6" descr="C:\Users\Андрей\Desktop\проект\3d076a2e-7338-4ae0-88f8-dd76e10bb107.jpg"/>
          <p:cNvPicPr>
            <a:picLocks noChangeAspect="1" noChangeArrowheads="1"/>
          </p:cNvPicPr>
          <p:nvPr/>
        </p:nvPicPr>
        <p:blipFill>
          <a:blip r:embed="rId4"/>
          <a:srcRect t="3249" b="25270"/>
          <a:stretch>
            <a:fillRect/>
          </a:stretch>
        </p:blipFill>
        <p:spPr bwMode="auto">
          <a:xfrm>
            <a:off x="642910" y="3714752"/>
            <a:ext cx="2301655" cy="2928934"/>
          </a:xfrm>
          <a:prstGeom prst="rect">
            <a:avLst/>
          </a:prstGeom>
          <a:noFill/>
        </p:spPr>
      </p:pic>
      <p:pic>
        <p:nvPicPr>
          <p:cNvPr id="40967" name="Picture 7" descr="C:\Users\Андрей\Desktop\проект\4d8b8651-3fba-4cf3-b48d-c1e29228b84c.jpg"/>
          <p:cNvPicPr>
            <a:picLocks noChangeAspect="1" noChangeArrowheads="1"/>
          </p:cNvPicPr>
          <p:nvPr/>
        </p:nvPicPr>
        <p:blipFill>
          <a:blip r:embed="rId5"/>
          <a:srcRect b="7804"/>
          <a:stretch>
            <a:fillRect/>
          </a:stretch>
        </p:blipFill>
        <p:spPr bwMode="auto">
          <a:xfrm>
            <a:off x="6215074" y="1142984"/>
            <a:ext cx="2742061" cy="4500594"/>
          </a:xfrm>
          <a:prstGeom prst="rect">
            <a:avLst/>
          </a:prstGeom>
          <a:noFill/>
        </p:spPr>
      </p:pic>
      <p:pic>
        <p:nvPicPr>
          <p:cNvPr id="40968" name="Picture 8" descr="C:\Users\Андрей\Desktop\проект\54f6234a-a29c-4777-be5b-c9cb680ad321.jpg"/>
          <p:cNvPicPr>
            <a:picLocks noChangeAspect="1" noChangeArrowheads="1"/>
          </p:cNvPicPr>
          <p:nvPr/>
        </p:nvPicPr>
        <p:blipFill>
          <a:blip r:embed="rId6"/>
          <a:srcRect r="13870" b="22718"/>
          <a:stretch>
            <a:fillRect/>
          </a:stretch>
        </p:blipFill>
        <p:spPr bwMode="auto">
          <a:xfrm>
            <a:off x="714348" y="214290"/>
            <a:ext cx="2143140" cy="3420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0034" y="357166"/>
            <a:ext cx="48245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Подвижные игры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Снеговик»,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Веселый снеговик», «Снежная баба»,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Снег кружится»,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Два Мороза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8193" name="Picture 1" descr="C:\Users\Андрей\Desktop\Новая папка (2)\7e6aaa28-0eb2-492f-b8f3-0b1de6d992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357562"/>
            <a:ext cx="3466354" cy="2857520"/>
          </a:xfrm>
          <a:prstGeom prst="rect">
            <a:avLst/>
          </a:prstGeom>
          <a:noFill/>
        </p:spPr>
      </p:pic>
      <p:pic>
        <p:nvPicPr>
          <p:cNvPr id="8194" name="Picture 2" descr="C:\Users\Андрей\Desktop\Новая папка (2)\88293988-6cd3-4d2d-ae22-619e5b7882fb.jpg"/>
          <p:cNvPicPr>
            <a:picLocks noChangeAspect="1" noChangeArrowheads="1"/>
          </p:cNvPicPr>
          <p:nvPr/>
        </p:nvPicPr>
        <p:blipFill>
          <a:blip r:embed="rId4"/>
          <a:srcRect l="18202" t="6632" b="47449"/>
          <a:stretch>
            <a:fillRect/>
          </a:stretch>
        </p:blipFill>
        <p:spPr bwMode="auto">
          <a:xfrm>
            <a:off x="4714875" y="3357562"/>
            <a:ext cx="3817715" cy="2857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59678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57224" y="399453"/>
            <a:ext cx="7072362" cy="863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AG_Cooper"/>
                <a:ea typeface="Times New Roman"/>
                <a:cs typeface="Times New Roman"/>
              </a:rPr>
              <a:t>Такие разные снеговики своими руками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G_Cooper"/>
              <a:ea typeface="Calibri"/>
              <a:cs typeface="Times New Roman"/>
            </a:endParaRPr>
          </a:p>
          <a:p>
            <a:pPr algn="just">
              <a:lnSpc>
                <a:spcPts val="1575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effectLst/>
                <a:latin typeface="AG_Cooper"/>
                <a:ea typeface="Times New Roman"/>
                <a:cs typeface="Times New Roman"/>
              </a:rPr>
              <a:t> 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G_Cooper"/>
              <a:ea typeface="Calibri"/>
              <a:cs typeface="Times New Roman"/>
            </a:endParaRPr>
          </a:p>
        </p:txBody>
      </p:sp>
      <p:pic>
        <p:nvPicPr>
          <p:cNvPr id="15361" name="Picture 1" descr="C:\Users\Андрей\Desktop\проект\32dc17c5-2329-4e2e-a4ad-3ad9b1ca8434.jpg"/>
          <p:cNvPicPr>
            <a:picLocks noChangeAspect="1" noChangeArrowheads="1"/>
          </p:cNvPicPr>
          <p:nvPr/>
        </p:nvPicPr>
        <p:blipFill>
          <a:blip r:embed="rId3"/>
          <a:srcRect l="28056" t="29492" r="34326" b="30078"/>
          <a:stretch>
            <a:fillRect/>
          </a:stretch>
        </p:blipFill>
        <p:spPr bwMode="auto">
          <a:xfrm>
            <a:off x="1142976" y="928670"/>
            <a:ext cx="1531258" cy="2201183"/>
          </a:xfrm>
          <a:prstGeom prst="rect">
            <a:avLst/>
          </a:prstGeom>
          <a:noFill/>
        </p:spPr>
      </p:pic>
      <p:pic>
        <p:nvPicPr>
          <p:cNvPr id="15362" name="Picture 2" descr="C:\Users\Андрей\Desktop\проект\511a08a2-efbb-4d72-ae43-b45fb9cab37d.jpg"/>
          <p:cNvPicPr>
            <a:picLocks noChangeAspect="1" noChangeArrowheads="1"/>
          </p:cNvPicPr>
          <p:nvPr/>
        </p:nvPicPr>
        <p:blipFill>
          <a:blip r:embed="rId4" cstate="print"/>
          <a:srcRect b="13747"/>
          <a:stretch>
            <a:fillRect/>
          </a:stretch>
        </p:blipFill>
        <p:spPr bwMode="auto">
          <a:xfrm>
            <a:off x="571472" y="3214686"/>
            <a:ext cx="2714644" cy="1750600"/>
          </a:xfrm>
          <a:prstGeom prst="rect">
            <a:avLst/>
          </a:prstGeom>
          <a:noFill/>
        </p:spPr>
      </p:pic>
      <p:pic>
        <p:nvPicPr>
          <p:cNvPr id="15363" name="Picture 3" descr="C:\Users\Андрей\Desktop\Новая папка (2)\2b4489ef-f608-4576-ba7f-e326afd64343.jpg"/>
          <p:cNvPicPr>
            <a:picLocks noChangeAspect="1" noChangeArrowheads="1"/>
          </p:cNvPicPr>
          <p:nvPr/>
        </p:nvPicPr>
        <p:blipFill>
          <a:blip r:embed="rId5"/>
          <a:srcRect t="22812"/>
          <a:stretch>
            <a:fillRect/>
          </a:stretch>
        </p:blipFill>
        <p:spPr bwMode="auto">
          <a:xfrm>
            <a:off x="5929322" y="3000372"/>
            <a:ext cx="2655057" cy="3643338"/>
          </a:xfrm>
          <a:prstGeom prst="rect">
            <a:avLst/>
          </a:prstGeom>
          <a:noFill/>
        </p:spPr>
      </p:pic>
      <p:pic>
        <p:nvPicPr>
          <p:cNvPr id="15365" name="Picture 5" descr="C:\Users\Андрей\Desktop\Новая папка (2)\fa03eb22-04ed-49f3-b00c-e944e7345066.jpg"/>
          <p:cNvPicPr>
            <a:picLocks noChangeAspect="1" noChangeArrowheads="1"/>
          </p:cNvPicPr>
          <p:nvPr/>
        </p:nvPicPr>
        <p:blipFill>
          <a:blip r:embed="rId6"/>
          <a:srcRect l="6787" r="22168" b="40885"/>
          <a:stretch>
            <a:fillRect/>
          </a:stretch>
        </p:blipFill>
        <p:spPr bwMode="auto">
          <a:xfrm>
            <a:off x="285720" y="5072074"/>
            <a:ext cx="3214710" cy="1504608"/>
          </a:xfrm>
          <a:prstGeom prst="rect">
            <a:avLst/>
          </a:prstGeom>
          <a:noFill/>
        </p:spPr>
      </p:pic>
      <p:pic>
        <p:nvPicPr>
          <p:cNvPr id="15366" name="Picture 6" descr="C:\Users\Андрей\Desktop\Новая папка (2)\acf2483f-df94-4e1e-bb16-662b0bfe4795.jpg"/>
          <p:cNvPicPr>
            <a:picLocks noChangeAspect="1" noChangeArrowheads="1"/>
          </p:cNvPicPr>
          <p:nvPr/>
        </p:nvPicPr>
        <p:blipFill>
          <a:blip r:embed="rId7"/>
          <a:srcRect l="4478" t="15921" r="69552" b="20397"/>
          <a:stretch>
            <a:fillRect/>
          </a:stretch>
        </p:blipFill>
        <p:spPr bwMode="auto">
          <a:xfrm>
            <a:off x="3643306" y="4000504"/>
            <a:ext cx="1857388" cy="2561914"/>
          </a:xfrm>
          <a:prstGeom prst="rect">
            <a:avLst/>
          </a:prstGeom>
          <a:noFill/>
        </p:spPr>
      </p:pic>
      <p:pic>
        <p:nvPicPr>
          <p:cNvPr id="15367" name="Picture 7" descr="C:\Users\Андрей\Desktop\Новая папка (2)\f2bf81b9-f702-4ef4-a251-b99aa6bc654d.jpg"/>
          <p:cNvPicPr>
            <a:picLocks noChangeAspect="1" noChangeArrowheads="1"/>
          </p:cNvPicPr>
          <p:nvPr/>
        </p:nvPicPr>
        <p:blipFill>
          <a:blip r:embed="rId8" cstate="print"/>
          <a:srcRect t="10385" r="5640" b="5384"/>
          <a:stretch>
            <a:fillRect/>
          </a:stretch>
        </p:blipFill>
        <p:spPr bwMode="auto">
          <a:xfrm>
            <a:off x="3500430" y="1071546"/>
            <a:ext cx="1755614" cy="2786082"/>
          </a:xfrm>
          <a:prstGeom prst="rect">
            <a:avLst/>
          </a:prstGeom>
          <a:noFill/>
        </p:spPr>
      </p:pic>
      <p:pic>
        <p:nvPicPr>
          <p:cNvPr id="15369" name="Picture 9" descr="C:\Users\Андрей\Desktop\Новая папка (2)\IMG_20220120_094309.jpg"/>
          <p:cNvPicPr>
            <a:picLocks noChangeAspect="1" noChangeArrowheads="1"/>
          </p:cNvPicPr>
          <p:nvPr/>
        </p:nvPicPr>
        <p:blipFill>
          <a:blip r:embed="rId9"/>
          <a:srcRect l="25625" t="30507" r="22208" b="32885"/>
          <a:stretch>
            <a:fillRect/>
          </a:stretch>
        </p:blipFill>
        <p:spPr bwMode="auto">
          <a:xfrm>
            <a:off x="5500694" y="1071546"/>
            <a:ext cx="3286148" cy="17295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9550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71670" y="357166"/>
            <a:ext cx="5285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Фотовыставка «Зимние забавы»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3010" name="Picture 2" descr="C:\Users\Андрей\Desktop\Новая папка (2)\a4fb32c9-6ff0-4519-8b43-cb97e05580a3.jpg"/>
          <p:cNvPicPr>
            <a:picLocks noChangeAspect="1" noChangeArrowheads="1"/>
          </p:cNvPicPr>
          <p:nvPr/>
        </p:nvPicPr>
        <p:blipFill>
          <a:blip r:embed="rId3"/>
          <a:srcRect l="7337" t="2174" r="7065"/>
          <a:stretch>
            <a:fillRect/>
          </a:stretch>
        </p:blipFill>
        <p:spPr bwMode="auto">
          <a:xfrm>
            <a:off x="785786" y="1000108"/>
            <a:ext cx="5000660" cy="3214710"/>
          </a:xfrm>
          <a:prstGeom prst="rect">
            <a:avLst/>
          </a:prstGeom>
          <a:noFill/>
        </p:spPr>
      </p:pic>
      <p:pic>
        <p:nvPicPr>
          <p:cNvPr id="43011" name="Picture 3" descr="C:\Users\Андрей\Desktop\Новая папка (2)\8918709f-9e8f-4fe6-9b19-53d47edb730d.jpg"/>
          <p:cNvPicPr>
            <a:picLocks noChangeAspect="1" noChangeArrowheads="1"/>
          </p:cNvPicPr>
          <p:nvPr/>
        </p:nvPicPr>
        <p:blipFill>
          <a:blip r:embed="rId4"/>
          <a:srcRect t="47917" b="7291"/>
          <a:stretch>
            <a:fillRect/>
          </a:stretch>
        </p:blipFill>
        <p:spPr bwMode="auto">
          <a:xfrm>
            <a:off x="142844" y="4357694"/>
            <a:ext cx="8810644" cy="22198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85786" y="500042"/>
            <a:ext cx="7888390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75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Стендовая информация о снеговике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13314" name="Picture 2" descr="C:\Users\Андрей\Desktop\Новая папка (2)\IMG_20220118_090417.jpg"/>
          <p:cNvPicPr>
            <a:picLocks noChangeAspect="1" noChangeArrowheads="1"/>
          </p:cNvPicPr>
          <p:nvPr/>
        </p:nvPicPr>
        <p:blipFill>
          <a:blip r:embed="rId3" cstate="print"/>
          <a:srcRect b="3691"/>
          <a:stretch>
            <a:fillRect/>
          </a:stretch>
        </p:blipFill>
        <p:spPr bwMode="auto">
          <a:xfrm>
            <a:off x="2071670" y="2786058"/>
            <a:ext cx="2907690" cy="3733816"/>
          </a:xfrm>
          <a:prstGeom prst="rect">
            <a:avLst/>
          </a:prstGeom>
          <a:noFill/>
        </p:spPr>
      </p:pic>
      <p:pic>
        <p:nvPicPr>
          <p:cNvPr id="13315" name="Picture 3" descr="C:\Users\Андрей\Desktop\Новая папка (2)\IMG_20220118_091000.jpg"/>
          <p:cNvPicPr>
            <a:picLocks noChangeAspect="1" noChangeArrowheads="1"/>
          </p:cNvPicPr>
          <p:nvPr/>
        </p:nvPicPr>
        <p:blipFill>
          <a:blip r:embed="rId4"/>
          <a:srcRect t="24917" b="33554"/>
          <a:stretch>
            <a:fillRect/>
          </a:stretch>
        </p:blipFill>
        <p:spPr bwMode="auto">
          <a:xfrm>
            <a:off x="1000100" y="928670"/>
            <a:ext cx="5734056" cy="1785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900132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4430" y="15765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57224" y="357166"/>
            <a:ext cx="7344816" cy="792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75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G_Cooper"/>
                <a:ea typeface="Calibri"/>
                <a:cs typeface="Times New Roman"/>
              </a:rPr>
              <a:t>Информация в чате группы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G_Cooper"/>
              <a:ea typeface="Calibri"/>
              <a:cs typeface="Times New Roman"/>
            </a:endParaRPr>
          </a:p>
          <a:p>
            <a:pPr algn="just">
              <a:lnSpc>
                <a:spcPts val="1575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dirty="0">
                <a:effectLst/>
                <a:latin typeface="Times New Roman"/>
                <a:ea typeface="Times New Roman"/>
                <a:cs typeface="Times New Roman"/>
              </a:rPr>
              <a:t> </a:t>
            </a:r>
            <a:endParaRPr lang="ru-RU" sz="1400" dirty="0">
              <a:ea typeface="Calibri"/>
              <a:cs typeface="Times New Roman"/>
            </a:endParaRPr>
          </a:p>
        </p:txBody>
      </p:sp>
      <p:pic>
        <p:nvPicPr>
          <p:cNvPr id="12289" name="Picture 1" descr="C:\Users\Андрей\Desktop\Новая папка (2)\57e210ca-13dd-4ae3-9313-8729e71d3e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785794"/>
            <a:ext cx="3067041" cy="2377040"/>
          </a:xfrm>
          <a:prstGeom prst="rect">
            <a:avLst/>
          </a:prstGeom>
          <a:noFill/>
        </p:spPr>
      </p:pic>
      <p:pic>
        <p:nvPicPr>
          <p:cNvPr id="12292" name="Picture 4" descr="C:\Users\Андрей\Desktop\Новая папка (2)\04a576da-acdc-4014-83ce-2fc1b26ef61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714356"/>
            <a:ext cx="3238496" cy="2428872"/>
          </a:xfrm>
          <a:prstGeom prst="rect">
            <a:avLst/>
          </a:prstGeom>
          <a:noFill/>
        </p:spPr>
      </p:pic>
      <p:pic>
        <p:nvPicPr>
          <p:cNvPr id="12293" name="Picture 5" descr="C:\Users\Андрей\Desktop\Новая папка (2)\10d44db1-834e-4ceb-b312-b2be2bdcb4b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1071546"/>
            <a:ext cx="2485863" cy="3519806"/>
          </a:xfrm>
          <a:prstGeom prst="rect">
            <a:avLst/>
          </a:prstGeom>
          <a:noFill/>
        </p:spPr>
      </p:pic>
      <p:pic>
        <p:nvPicPr>
          <p:cNvPr id="12291" name="Picture 3" descr="C:\Users\Андрей\Desktop\Новая папка (2)\bab91937-d74d-48ca-a675-d01b4691ede5.jpg"/>
          <p:cNvPicPr>
            <a:picLocks noChangeAspect="1" noChangeArrowheads="1"/>
          </p:cNvPicPr>
          <p:nvPr/>
        </p:nvPicPr>
        <p:blipFill>
          <a:blip r:embed="rId6"/>
          <a:srcRect t="2551"/>
          <a:stretch>
            <a:fillRect/>
          </a:stretch>
        </p:blipFill>
        <p:spPr bwMode="auto">
          <a:xfrm>
            <a:off x="714348" y="3929066"/>
            <a:ext cx="3357586" cy="2514530"/>
          </a:xfrm>
          <a:prstGeom prst="rect">
            <a:avLst/>
          </a:prstGeom>
          <a:noFill/>
        </p:spPr>
      </p:pic>
      <p:pic>
        <p:nvPicPr>
          <p:cNvPr id="12290" name="Picture 2" descr="C:\Users\Андрей\Desktop\Новая папка (2)\904a5e37-5b82-4734-9734-d8ca3f5aacf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86380" y="3929066"/>
            <a:ext cx="3359851" cy="24288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16759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" y="6597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5720" y="571480"/>
            <a:ext cx="64294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Результат нашей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работы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Углубленные знания детей о сезонных изменениях в природе в зимнее время года. </a:t>
            </a:r>
          </a:p>
          <a:p>
            <a:pPr lvl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Развитие исследовательской деятельности дошкольников в ходе совместной практической деятельности детей с педагогом. </a:t>
            </a:r>
          </a:p>
          <a:p>
            <a:pPr lvl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Развитие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речи детей, обогащение словаря. </a:t>
            </a:r>
          </a:p>
          <a:p>
            <a:pPr lvl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Развитие творческих способностей детей. </a:t>
            </a:r>
          </a:p>
          <a:p>
            <a:pPr lvl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Расширение картотеки игр (дидактические, подвижные, пальчиковые), стихотворений зимней направленности и употребление их детьми в свободной деятельности. </a:t>
            </a:r>
          </a:p>
          <a:p>
            <a:pPr lvl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Приобщение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родителей в творческую работу с детьми, укрепление заинтересованности в сотрудничестве с детским садом. </a:t>
            </a:r>
          </a:p>
        </p:txBody>
      </p:sp>
    </p:spTree>
    <p:extLst>
      <p:ext uri="{BB962C8B-B14F-4D97-AF65-F5344CB8AC3E}">
        <p14:creationId xmlns:p14="http://schemas.microsoft.com/office/powerpoint/2010/main" xmlns="" val="4200299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kalmatador.de/storage/11/800402c4daa14e7d87b85fd17e0d8e6d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694" cy="68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9722301">
            <a:off x="445149" y="2761560"/>
            <a:ext cx="64474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29075355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629</Words>
  <Application>Microsoft Office PowerPoint</Application>
  <PresentationFormat>Экран (4:3)</PresentationFormat>
  <Paragraphs>95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Андрей</cp:lastModifiedBy>
  <cp:revision>66</cp:revision>
  <dcterms:created xsi:type="dcterms:W3CDTF">2016-02-05T17:43:25Z</dcterms:created>
  <dcterms:modified xsi:type="dcterms:W3CDTF">2022-01-29T07:36:13Z</dcterms:modified>
</cp:coreProperties>
</file>